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35"/>
      <p:bold r:id="rId36"/>
      <p:italic r:id="rId37"/>
      <p:boldItalic r:id="rId38"/>
    </p:embeddedFont>
    <p:embeddedFont>
      <p:font typeface="Oswald"/>
      <p:regular r:id="rId39"/>
      <p:bold r:id="rId40"/>
    </p:embeddedFont>
    <p:embeddedFont>
      <p:font typeface="Verdana" panose="020B060403050404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Similarly with country music, we see a number of stereotypical “country” words: country, whiskey, drink, drunk, jeans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Opening Slide – joke about our second project on Spotify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Agenda: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1.ER Diagram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2.Data Gathering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3.Summary Statistics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1.Top Tracks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2.Top Artists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3.Top by decade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4.Lyrics Visualization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5.Evolution of Genres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6.Song structure by genre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7.Evolution of song length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EDM - many popular EDM tracks have an “Extended Mix” for DJs to play at club which are longer and easier to mix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Back then 45 rpm hold up to 7 minutes of music. Mean is 3:20 in length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With CDs, no restricted by the medium. Can put more or fewer songs.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But averaging around 3 and half minutes because they fit into radio nicely.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Opening Slide – joke about our second project on Spotify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Agenda: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1.ER Diagram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2.Data Gathering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3.Summary Statistics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1.Top Tracks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2.Top Artists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3.Top by decade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4.Lyrics Visualization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5.Evolution of Genres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6.Song structure by genre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7.Evolution of song length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lyricwikia API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Opening Slide – joke about our second project on Spotify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Agenda: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1.ER Diagram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2.Data Gathering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3.Summary Statistics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1.Top Tracks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2.Top Artists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3.Top by decade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4.Lyrics Visualization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5.Evolution of Genres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6.Song structure by genre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7.Evolution of song length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Opening Slide – joke about our second project on Spotify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Agenda: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1.ER Diagram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2.Data Gathering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3.Summary Statistics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1.Top Tracks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2.Top Artists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3.Top by decade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4.Lyrics Visualization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5.Evolution of Genres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6.Song structure by genre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7.Evolution of song length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Opening Slide – joke about our second project on Spotify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Agenda: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1.ER Diagram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2.Data Gathering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3.Summary Statistics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1.Top Tracks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2.Top Artists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3.Top by decade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4.Lyrics Visualization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5.Evolution of Genres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6.Song structure by genre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7.Evolution of song length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Opening Slide – joke about our second project on Spotify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Agenda: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1.ER Diagram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2.Data Gathering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3.Summary Statistics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1.Top Tracks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2.Top Artists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3.Top by decade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4.Lyrics Visualization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5.Evolution of Genres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6.Song structure by genre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7.Evolution of song length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Opening Slide – joke about our second project on Spotify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Agenda: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1.ER Diagram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2.Data Gathering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3.Summary Statistics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1.Top Tracks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2.Top Artists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3.Top by decade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4.Lyrics Visualization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5.Evolution of Genres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6.Song structure by genre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7.Evolution of song length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We took the </a:t>
            </a:r>
            <a:r>
              <a:rPr lang="en" sz="1200" b="1">
                <a:solidFill>
                  <a:schemeClr val="dk1"/>
                </a:solidFill>
              </a:rPr>
              <a:t>top 50 tracks</a:t>
            </a:r>
            <a:r>
              <a:rPr lang="en" sz="1200">
                <a:solidFill>
                  <a:schemeClr val="dk1"/>
                </a:solidFill>
              </a:rPr>
              <a:t> from each genre and made </a:t>
            </a:r>
            <a:r>
              <a:rPr lang="en" sz="1200" b="1">
                <a:solidFill>
                  <a:schemeClr val="dk1"/>
                </a:solidFill>
              </a:rPr>
              <a:t>Word Clouds</a:t>
            </a:r>
            <a:r>
              <a:rPr lang="en" sz="1200">
                <a:solidFill>
                  <a:schemeClr val="dk1"/>
                </a:solidFill>
              </a:rPr>
              <a:t> of the </a:t>
            </a:r>
            <a:r>
              <a:rPr lang="en" sz="1200" b="1">
                <a:solidFill>
                  <a:schemeClr val="dk1"/>
                </a:solidFill>
              </a:rPr>
              <a:t>top 50 words</a:t>
            </a:r>
            <a:r>
              <a:rPr lang="en" sz="1200">
                <a:solidFill>
                  <a:schemeClr val="dk1"/>
                </a:solidFill>
              </a:rPr>
              <a:t> in each genre.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Removed words less than 5 letters to remove pronouns, prepositions, and some obvious 4-letter expletives. 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We didn’t take into account the frequency of each word in a song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Thunder which says Thunder 51 times…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>
                <a:solidFill>
                  <a:schemeClr val="dk1"/>
                </a:solidFill>
              </a:rPr>
              <a:t>Never, wanna, cause: are all higher ranking words shared between each genre &gt;&gt; conclude that grammar isn’t popular anymore.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Then did some additional filtering for... other reason.</a:t>
            </a: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We see the same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7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3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headphone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.jp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4.png"/><Relationship Id="rId10" Type="http://schemas.openxmlformats.org/officeDocument/2006/relationships/image" Target="../media/image66.png"/><Relationship Id="rId4" Type="http://schemas.openxmlformats.org/officeDocument/2006/relationships/image" Target="../media/image6.png"/><Relationship Id="rId9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/>
          </a:blip>
          <a:srcRect t="-18609"/>
          <a:stretch/>
        </p:blipFill>
        <p:spPr>
          <a:xfrm>
            <a:off x="0" y="-956850"/>
            <a:ext cx="9144000" cy="6100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34932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216400" y="3635950"/>
            <a:ext cx="3117300" cy="8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Nirmal Kagolanu, Anthony Mcleod, Nate Bromberg, David Kallman, Ted Watson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" name="Shape 57"/>
          <p:cNvGrpSpPr/>
          <p:nvPr/>
        </p:nvGrpSpPr>
        <p:grpSpPr>
          <a:xfrm>
            <a:off x="723587" y="1024904"/>
            <a:ext cx="2262533" cy="1824405"/>
            <a:chOff x="-5027476" y="-244475"/>
            <a:chExt cx="4187550" cy="3246272"/>
          </a:xfrm>
        </p:grpSpPr>
        <p:pic>
          <p:nvPicPr>
            <p:cNvPr id="58" name="Shape 58"/>
            <p:cNvPicPr preferRelativeResize="0"/>
            <p:nvPr/>
          </p:nvPicPr>
          <p:blipFill rotWithShape="1">
            <a:blip r:embed="rId5">
              <a:alphaModFix/>
            </a:blip>
            <a:srcRect r="69464"/>
            <a:stretch/>
          </p:blipFill>
          <p:spPr>
            <a:xfrm>
              <a:off x="-3975280" y="-244475"/>
              <a:ext cx="1790960" cy="1762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Shape 59"/>
            <p:cNvPicPr preferRelativeResize="0"/>
            <p:nvPr/>
          </p:nvPicPr>
          <p:blipFill rotWithShape="1">
            <a:blip r:embed="rId5">
              <a:alphaModFix/>
            </a:blip>
            <a:srcRect l="34279"/>
            <a:stretch/>
          </p:blipFill>
          <p:spPr>
            <a:xfrm>
              <a:off x="-5027476" y="1087098"/>
              <a:ext cx="4187550" cy="1914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136600" y="2929900"/>
            <a:ext cx="3276900" cy="9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Dealing With Data - Final Project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feat.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Shape 240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82104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Most Common Words in Hip-Hop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4" name="Shape 244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5" name="Shape 2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400" y="1017975"/>
            <a:ext cx="7081765" cy="368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9800" y="1436325"/>
            <a:ext cx="1457625" cy="6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0225" y="3121675"/>
            <a:ext cx="664225" cy="23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5225" y="2128925"/>
            <a:ext cx="363850" cy="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/>
          <p:nvPr/>
        </p:nvSpPr>
        <p:spPr>
          <a:xfrm>
            <a:off x="3406275" y="3184900"/>
            <a:ext cx="1302900" cy="5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3524600" y="3592775"/>
            <a:ext cx="1302900" cy="5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3333000" y="3523775"/>
            <a:ext cx="1302900" cy="5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3167850" y="3310000"/>
            <a:ext cx="1541400" cy="29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3524600" y="3922650"/>
            <a:ext cx="318600" cy="19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Shape 2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3000" y="3258250"/>
            <a:ext cx="1494500" cy="82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/>
          <p:nvPr/>
        </p:nvSpPr>
        <p:spPr>
          <a:xfrm>
            <a:off x="1731250" y="1626500"/>
            <a:ext cx="993900" cy="38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1336975" y="1610750"/>
            <a:ext cx="612300" cy="30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1325" y="1566750"/>
            <a:ext cx="993750" cy="5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/>
          <p:nvPr/>
        </p:nvSpPr>
        <p:spPr>
          <a:xfrm>
            <a:off x="914400" y="1277300"/>
            <a:ext cx="477000" cy="34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Shape 266"/>
          <p:cNvPicPr preferRelativeResize="0"/>
          <p:nvPr/>
        </p:nvPicPr>
        <p:blipFill rotWithShape="1">
          <a:blip r:embed="rId3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Shape 268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Shape 269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82104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Most Common Words in Country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2" name="Shape 272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3" name="Shape 2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Shape 2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400" y="1017975"/>
            <a:ext cx="7081765" cy="3680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00" y="1460100"/>
            <a:ext cx="3625725" cy="254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125" y="1190163"/>
            <a:ext cx="4336050" cy="308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3" name="Shape 283"/>
          <p:cNvPicPr preferRelativeResize="0"/>
          <p:nvPr/>
        </p:nvPicPr>
        <p:blipFill rotWithShape="1">
          <a:blip r:embed="rId5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Shape 285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Shape 286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71313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Evolution of Genre Popularity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9" name="Shape 289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0" name="Shape 2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Shape 292"/>
          <p:cNvGrpSpPr/>
          <p:nvPr/>
        </p:nvGrpSpPr>
        <p:grpSpPr>
          <a:xfrm>
            <a:off x="2494125" y="1198400"/>
            <a:ext cx="2249400" cy="2952825"/>
            <a:chOff x="2494125" y="1198400"/>
            <a:chExt cx="2249400" cy="2952825"/>
          </a:xfrm>
        </p:grpSpPr>
        <p:sp>
          <p:nvSpPr>
            <p:cNvPr id="293" name="Shape 293"/>
            <p:cNvSpPr/>
            <p:nvPr/>
          </p:nvSpPr>
          <p:spPr>
            <a:xfrm>
              <a:off x="2494125" y="1452050"/>
              <a:ext cx="696600" cy="2489400"/>
            </a:xfrm>
            <a:prstGeom prst="rect">
              <a:avLst/>
            </a:prstGeom>
            <a:noFill/>
            <a:ln w="38100" cap="flat" cmpd="sng">
              <a:solidFill>
                <a:srgbClr val="14D6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Shape 294"/>
            <p:cNvCxnSpPr/>
            <p:nvPr/>
          </p:nvCxnSpPr>
          <p:spPr>
            <a:xfrm rot="10800000" flipH="1">
              <a:off x="3171825" y="1198400"/>
              <a:ext cx="1571700" cy="247500"/>
            </a:xfrm>
            <a:prstGeom prst="straightConnector1">
              <a:avLst/>
            </a:prstGeom>
            <a:noFill/>
            <a:ln w="38100" cap="flat" cmpd="sng">
              <a:solidFill>
                <a:srgbClr val="14D65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Shape 295"/>
            <p:cNvCxnSpPr/>
            <p:nvPr/>
          </p:nvCxnSpPr>
          <p:spPr>
            <a:xfrm>
              <a:off x="3171825" y="3931925"/>
              <a:ext cx="1571700" cy="219300"/>
            </a:xfrm>
            <a:prstGeom prst="straightConnector1">
              <a:avLst/>
            </a:prstGeom>
            <a:noFill/>
            <a:ln w="38100" cap="flat" cmpd="sng">
              <a:solidFill>
                <a:srgbClr val="14D65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1" name="Shape 301"/>
          <p:cNvPicPr preferRelativeResize="0"/>
          <p:nvPr/>
        </p:nvPicPr>
        <p:blipFill rotWithShape="1">
          <a:blip r:embed="rId3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Shape 303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Shape 304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71313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Song Length by Genre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7" name="Shape 307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8" name="Shape 3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Shape 3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9100" y="1004550"/>
            <a:ext cx="5505801" cy="36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73000" y="4395325"/>
            <a:ext cx="58206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http://ajournalofmusicalthings.com/good-question-songs-radio-length/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263" y="1320850"/>
            <a:ext cx="6885475" cy="30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Shape 319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5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Shape 322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Shape 323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82104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Average Song Length Over Time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6" name="Shape 326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6075"/>
            <a:ext cx="2866751" cy="16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4375" y="1215900"/>
            <a:ext cx="2795534" cy="16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823" y="1215900"/>
            <a:ext cx="2686475" cy="154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954250"/>
            <a:ext cx="2866751" cy="166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4375" y="3030475"/>
            <a:ext cx="2795524" cy="16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/>
          <p:nvPr/>
        </p:nvSpPr>
        <p:spPr>
          <a:xfrm>
            <a:off x="1471275" y="1683475"/>
            <a:ext cx="17931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Acousticness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3465975" y="1524475"/>
            <a:ext cx="13125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Danceability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6571325" y="1601725"/>
            <a:ext cx="13125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Energy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9" name="Shape 339"/>
          <p:cNvSpPr txBox="1"/>
          <p:nvPr/>
        </p:nvSpPr>
        <p:spPr>
          <a:xfrm>
            <a:off x="1397700" y="3440000"/>
            <a:ext cx="17931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Instrumentalness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0" name="Shape 340"/>
          <p:cNvSpPr txBox="1"/>
          <p:nvPr/>
        </p:nvSpPr>
        <p:spPr>
          <a:xfrm>
            <a:off x="3653663" y="3127125"/>
            <a:ext cx="16089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Valence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1" name="Shape 341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8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Shape 344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Shape 345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82104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Breakdown of Song Attributes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8" name="Shape 348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9" name="Shape 3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Shape 358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Shape 359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82104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Measuring Genres on Song Attributes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2" name="Shape 362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3" name="Shape 3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Shape 365"/>
          <p:cNvSpPr txBox="1"/>
          <p:nvPr/>
        </p:nvSpPr>
        <p:spPr>
          <a:xfrm>
            <a:off x="1670788" y="965288"/>
            <a:ext cx="1257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Country</a:t>
            </a:r>
            <a:endParaRPr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6" name="Shape 366"/>
          <p:cNvSpPr txBox="1"/>
          <p:nvPr/>
        </p:nvSpPr>
        <p:spPr>
          <a:xfrm>
            <a:off x="5296025" y="965288"/>
            <a:ext cx="26631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Rap</a:t>
            </a:r>
            <a:endParaRPr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7" name="Shape 367"/>
          <p:cNvPicPr preferRelativeResize="0"/>
          <p:nvPr/>
        </p:nvPicPr>
        <p:blipFill rotWithShape="1">
          <a:blip r:embed="rId6">
            <a:alphaModFix/>
          </a:blip>
          <a:srcRect t="5222"/>
          <a:stretch/>
        </p:blipFill>
        <p:spPr>
          <a:xfrm>
            <a:off x="636425" y="1392562"/>
            <a:ext cx="3858768" cy="338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 rotWithShape="1">
          <a:blip r:embed="rId7">
            <a:alphaModFix/>
          </a:blip>
          <a:srcRect t="5222"/>
          <a:stretch/>
        </p:blipFill>
        <p:spPr>
          <a:xfrm>
            <a:off x="4698188" y="1392550"/>
            <a:ext cx="3858768" cy="3383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 t="6138"/>
          <a:stretch/>
        </p:blipFill>
        <p:spPr>
          <a:xfrm>
            <a:off x="4734535" y="1394504"/>
            <a:ext cx="3858768" cy="338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4">
            <a:alphaModFix/>
          </a:blip>
          <a:srcRect t="5329"/>
          <a:stretch/>
        </p:blipFill>
        <p:spPr>
          <a:xfrm>
            <a:off x="550697" y="1395419"/>
            <a:ext cx="3855926" cy="33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6" name="Shape 376"/>
          <p:cNvPicPr preferRelativeResize="0"/>
          <p:nvPr/>
        </p:nvPicPr>
        <p:blipFill rotWithShape="1">
          <a:blip r:embed="rId5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Shape 378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Shape 379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82104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Measuring Artists on Song Attributes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2" name="Shape 382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3" name="Shape 3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Shape 385"/>
          <p:cNvSpPr txBox="1"/>
          <p:nvPr/>
        </p:nvSpPr>
        <p:spPr>
          <a:xfrm>
            <a:off x="1670788" y="965288"/>
            <a:ext cx="1257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Miley Cyrus</a:t>
            </a:r>
            <a:endParaRPr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6" name="Shape 386"/>
          <p:cNvSpPr txBox="1"/>
          <p:nvPr/>
        </p:nvSpPr>
        <p:spPr>
          <a:xfrm>
            <a:off x="5296025" y="965288"/>
            <a:ext cx="26631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Wolfgang Amadeus Mozart</a:t>
            </a:r>
            <a:endParaRPr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Shape 392"/>
          <p:cNvPicPr preferRelativeResize="0"/>
          <p:nvPr/>
        </p:nvPicPr>
        <p:blipFill rotWithShape="1">
          <a:blip r:embed="rId3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Shape 394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Shape 395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82104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Correlation of Song Metrics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Shape 398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9" name="Shape 3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1" name="Shape 4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5375" y="941775"/>
            <a:ext cx="5653249" cy="38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46600" cy="33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algorithm that recommends other Artists to listen to if you listen to a particular artist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most popular artist combinations within playlists to create “compatibility” score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Ex. For playlists with Blake Shelton, Luke Bryan appears the most, Florida Georgia Line second most, etc.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07" name="Shape 407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8" name="Shape 408"/>
          <p:cNvPicPr preferRelativeResize="0"/>
          <p:nvPr/>
        </p:nvPicPr>
        <p:blipFill rotWithShape="1">
          <a:blip r:embed="rId3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0" name="Shape 410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Shape 411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82104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Artist Discovery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4" name="Shape 414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5" name="Shape 4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7" name="Shape 4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2850" y="900463"/>
            <a:ext cx="2838450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52005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Agenda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37350" y="1462125"/>
            <a:ext cx="5281800" cy="29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Data Gathering Stuff</a:t>
            </a:r>
            <a:endParaRPr sz="1600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Summary Stuff</a:t>
            </a:r>
            <a:endParaRPr sz="1600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Hot Stuff</a:t>
            </a:r>
            <a:endParaRPr sz="1600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Lyrical Stuff </a:t>
            </a:r>
            <a:endParaRPr sz="1600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Genre Stuff</a:t>
            </a:r>
            <a:endParaRPr sz="1600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Song Metric Stuff</a:t>
            </a:r>
            <a:endParaRPr sz="1600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Throwback Stuff</a:t>
            </a:r>
            <a:endParaRPr sz="1600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Shape 71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Shape 72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Shape 73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Shape 74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Shape 75"/>
          <p:cNvGrpSpPr/>
          <p:nvPr/>
        </p:nvGrpSpPr>
        <p:grpSpPr>
          <a:xfrm>
            <a:off x="344950" y="1540200"/>
            <a:ext cx="247650" cy="2456200"/>
            <a:chOff x="434425" y="1026750"/>
            <a:chExt cx="247650" cy="2456200"/>
          </a:xfrm>
        </p:grpSpPr>
        <p:pic>
          <p:nvPicPr>
            <p:cNvPr id="76" name="Shape 7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4425" y="1026750"/>
              <a:ext cx="247650" cy="24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Shape 7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4425" y="1394842"/>
              <a:ext cx="247650" cy="24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Shape 7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4425" y="1762933"/>
              <a:ext cx="247650" cy="24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Shape 7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4425" y="2131025"/>
              <a:ext cx="247650" cy="24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Shape 8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4425" y="2499117"/>
              <a:ext cx="247650" cy="24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Shape 8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4425" y="2867208"/>
              <a:ext cx="247650" cy="24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Shape 8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4425" y="3235300"/>
              <a:ext cx="247650" cy="247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779250" y="2015525"/>
            <a:ext cx="8042700" cy="13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i="1">
                <a:solidFill>
                  <a:srgbClr val="F2F2F2"/>
                </a:solidFill>
              </a:rPr>
              <a:t>What are the most popular song from the 80s today? The 90s? 00s?</a:t>
            </a:r>
            <a:endParaRPr sz="3600" b="1" i="1">
              <a:solidFill>
                <a:srgbClr val="F2F2F2"/>
              </a:solidFill>
            </a:endParaRPr>
          </a:p>
        </p:txBody>
      </p:sp>
      <p:sp>
        <p:nvSpPr>
          <p:cNvPr id="423" name="Shape 423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4" name="Shape 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" name="Shape 425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Shape 426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71313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Top Songs by Decade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" name="Shape 429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30" name="Shape 4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1050" y="268163"/>
            <a:ext cx="1146684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Shape 432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Shape 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90" y="913688"/>
            <a:ext cx="6037687" cy="388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Shape 4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8920" y="789125"/>
            <a:ext cx="1186879" cy="128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8923" y="2142671"/>
            <a:ext cx="1177983" cy="1278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4475" y="3486572"/>
            <a:ext cx="1186882" cy="1278866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2" name="Shape 442"/>
          <p:cNvPicPr preferRelativeResize="0"/>
          <p:nvPr/>
        </p:nvPicPr>
        <p:blipFill rotWithShape="1">
          <a:blip r:embed="rId7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Shape 444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Shape 445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71313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Top Songs from the 80s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8" name="Shape 448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9" name="Shape 4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0" y="856350"/>
            <a:ext cx="2644249" cy="399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 rotWithShape="1">
          <a:blip r:embed="rId4">
            <a:alphaModFix/>
          </a:blip>
          <a:srcRect b="11103"/>
          <a:stretch/>
        </p:blipFill>
        <p:spPr>
          <a:xfrm>
            <a:off x="3441275" y="856350"/>
            <a:ext cx="5391024" cy="269470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Shape 457"/>
          <p:cNvSpPr txBox="1"/>
          <p:nvPr/>
        </p:nvSpPr>
        <p:spPr>
          <a:xfrm>
            <a:off x="3684288" y="3839050"/>
            <a:ext cx="4905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666666"/>
                </a:solidFill>
              </a:rPr>
              <a:t>Notice anything missing?</a:t>
            </a:r>
            <a:endParaRPr sz="2400" i="1">
              <a:solidFill>
                <a:srgbClr val="666666"/>
              </a:solidFill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4436700" y="4586600"/>
            <a:ext cx="43956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666666"/>
                </a:solidFill>
              </a:rPr>
              <a:t>https://www.billboard.com/articles/news/6296897/billboard-hot-100-1980</a:t>
            </a:r>
            <a:endParaRPr sz="1000" i="1">
              <a:solidFill>
                <a:srgbClr val="666666"/>
              </a:solidFill>
            </a:endParaRPr>
          </a:p>
        </p:txBody>
      </p:sp>
      <p:sp>
        <p:nvSpPr>
          <p:cNvPr id="459" name="Shape 459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0" name="Shape 460"/>
          <p:cNvPicPr preferRelativeResize="0"/>
          <p:nvPr/>
        </p:nvPicPr>
        <p:blipFill rotWithShape="1">
          <a:blip r:embed="rId5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Shape 462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Shape 463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71313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Top Songs from the 80s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6" name="Shape 466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7" name="Shape 4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75" y="865575"/>
            <a:ext cx="6137949" cy="39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5085" y="3518033"/>
            <a:ext cx="1199290" cy="128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9001" y="789125"/>
            <a:ext cx="1199290" cy="128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4475" y="2153579"/>
            <a:ext cx="1199290" cy="128916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8" name="Shape 478"/>
          <p:cNvPicPr preferRelativeResize="0"/>
          <p:nvPr/>
        </p:nvPicPr>
        <p:blipFill rotWithShape="1">
          <a:blip r:embed="rId7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Shape 4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Shape 480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Shape 481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71313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Top Songs from the 90s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Shape 484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5" name="Shape 4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Shape 486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0" y="897813"/>
            <a:ext cx="3519399" cy="392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Shape 4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500" y="856350"/>
            <a:ext cx="4487800" cy="252384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Shape 493"/>
          <p:cNvSpPr txBox="1"/>
          <p:nvPr/>
        </p:nvSpPr>
        <p:spPr>
          <a:xfrm>
            <a:off x="4135888" y="3830550"/>
            <a:ext cx="4905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666666"/>
                </a:solidFill>
              </a:rPr>
              <a:t>Notice anything missing?</a:t>
            </a:r>
            <a:endParaRPr sz="2400" i="1">
              <a:solidFill>
                <a:srgbClr val="666666"/>
              </a:solidFill>
            </a:endParaRPr>
          </a:p>
        </p:txBody>
      </p:sp>
      <p:sp>
        <p:nvSpPr>
          <p:cNvPr id="494" name="Shape 494"/>
          <p:cNvSpPr txBox="1"/>
          <p:nvPr/>
        </p:nvSpPr>
        <p:spPr>
          <a:xfrm>
            <a:off x="4482000" y="4586600"/>
            <a:ext cx="43503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666666"/>
                </a:solidFill>
              </a:rPr>
              <a:t>https://www.billboard.com/articles/news/6296897/billboard-hot-100-1990</a:t>
            </a:r>
            <a:endParaRPr sz="1000" i="1">
              <a:solidFill>
                <a:srgbClr val="666666"/>
              </a:solidFill>
            </a:endParaRPr>
          </a:p>
        </p:txBody>
      </p:sp>
      <p:sp>
        <p:nvSpPr>
          <p:cNvPr id="495" name="Shape 495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6" name="Shape 496"/>
          <p:cNvPicPr preferRelativeResize="0"/>
          <p:nvPr/>
        </p:nvPicPr>
        <p:blipFill rotWithShape="1">
          <a:blip r:embed="rId5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Shape 4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Shape 498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Shape 499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" name="Shape 500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71313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Top Songs from the 90s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2" name="Shape 502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3" name="Shape 5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Shape 504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Shape 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13" y="897625"/>
            <a:ext cx="6087568" cy="392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Shape 5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6293" y="2133951"/>
            <a:ext cx="1170457" cy="1292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Shape 5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1925" y="3484572"/>
            <a:ext cx="1170457" cy="1286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Shape 5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6293" y="771575"/>
            <a:ext cx="1170457" cy="1304608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Shape 513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4" name="Shape 514"/>
          <p:cNvPicPr preferRelativeResize="0"/>
          <p:nvPr/>
        </p:nvPicPr>
        <p:blipFill rotWithShape="1">
          <a:blip r:embed="rId7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6" name="Shape 516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7" name="Shape 517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8" name="Shape 518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71313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Top Songs from the 2000s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0" name="Shape 520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21" name="Shape 5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Shape 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50" y="856350"/>
            <a:ext cx="2619101" cy="393282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Shape 528"/>
          <p:cNvSpPr/>
          <p:nvPr/>
        </p:nvSpPr>
        <p:spPr>
          <a:xfrm>
            <a:off x="597459" y="3994526"/>
            <a:ext cx="2660100" cy="399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Shape 529"/>
          <p:cNvSpPr txBox="1"/>
          <p:nvPr/>
        </p:nvSpPr>
        <p:spPr>
          <a:xfrm>
            <a:off x="3698738" y="3822025"/>
            <a:ext cx="4905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666666"/>
                </a:solidFill>
              </a:rPr>
              <a:t>Notice anything missing?</a:t>
            </a:r>
            <a:endParaRPr sz="2400" i="1">
              <a:solidFill>
                <a:srgbClr val="666666"/>
              </a:solidFill>
            </a:endParaRPr>
          </a:p>
        </p:txBody>
      </p:sp>
      <p:pic>
        <p:nvPicPr>
          <p:cNvPr id="530" name="Shape 5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0175" y="856350"/>
            <a:ext cx="5362124" cy="2681074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/>
          <p:nvPr/>
        </p:nvSpPr>
        <p:spPr>
          <a:xfrm>
            <a:off x="597450" y="1196179"/>
            <a:ext cx="2660100" cy="399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Shape 532"/>
          <p:cNvSpPr txBox="1"/>
          <p:nvPr/>
        </p:nvSpPr>
        <p:spPr>
          <a:xfrm>
            <a:off x="4066088" y="4630400"/>
            <a:ext cx="4709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666666"/>
                </a:solidFill>
              </a:rPr>
              <a:t>https://www.billboard.com/articles/news/6296897/billboard-hot-100-2000</a:t>
            </a:r>
            <a:endParaRPr sz="1000" i="1">
              <a:solidFill>
                <a:srgbClr val="666666"/>
              </a:solidFill>
            </a:endParaRPr>
          </a:p>
        </p:txBody>
      </p:sp>
      <p:sp>
        <p:nvSpPr>
          <p:cNvPr id="533" name="Shape 533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4" name="Shape 534"/>
          <p:cNvPicPr preferRelativeResize="0"/>
          <p:nvPr/>
        </p:nvPicPr>
        <p:blipFill rotWithShape="1">
          <a:blip r:embed="rId5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Shape 5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Shape 536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" name="Shape 537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8" name="Shape 538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71313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Top Songs from the 2000s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0" name="Shape 540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1" name="Shape 5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46600" cy="33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Verdana"/>
                <a:ea typeface="Verdana"/>
                <a:cs typeface="Verdana"/>
                <a:sym typeface="Verdana"/>
              </a:rPr>
              <a:t>def d</a:t>
            </a:r>
            <a:r>
              <a:rPr lang="en-US" b="1" dirty="0" err="1">
                <a:latin typeface="Verdana"/>
                <a:ea typeface="Verdana"/>
                <a:cs typeface="Verdana"/>
                <a:sym typeface="Verdana"/>
              </a:rPr>
              <a:t>ealt</a:t>
            </a:r>
            <a:r>
              <a:rPr lang="en" b="1" dirty="0">
                <a:latin typeface="Verdana"/>
                <a:ea typeface="Verdana"/>
                <a:cs typeface="Verdana"/>
                <a:sym typeface="Verdana"/>
              </a:rPr>
              <a:t>_with_dat</a:t>
            </a:r>
            <a:r>
              <a:rPr lang="en-US" b="1" dirty="0"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" b="1" dirty="0">
                <a:latin typeface="Verdana"/>
                <a:ea typeface="Verdana"/>
                <a:cs typeface="Verdana"/>
                <a:sym typeface="Verdana"/>
              </a:rPr>
              <a:t>:</a:t>
            </a:r>
            <a:endParaRPr b="1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latin typeface="Verdana"/>
                <a:ea typeface="Verdana"/>
                <a:cs typeface="Verdana"/>
                <a:sym typeface="Verdana"/>
              </a:rPr>
              <a:t>print(“Thanks for listening </a:t>
            </a:r>
            <a:r>
              <a:rPr lang="en" sz="1350" u="sng" dirty="0">
                <a:solidFill>
                  <a:srgbClr val="660099"/>
                </a:solidFill>
                <a:highlight>
                  <a:srgbClr val="FFFFFF"/>
                </a:highlight>
                <a:hlinkClick r:id="rId3"/>
              </a:rPr>
              <a:t>🎧</a:t>
            </a:r>
            <a:r>
              <a:rPr lang="en" b="1" dirty="0">
                <a:latin typeface="Verdana"/>
                <a:ea typeface="Verdana"/>
                <a:cs typeface="Verdana"/>
                <a:sym typeface="Verdana"/>
              </a:rPr>
              <a:t>”)</a:t>
            </a:r>
            <a:endParaRPr b="1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>
                <a:latin typeface="Verdana"/>
                <a:ea typeface="Verdana"/>
                <a:cs typeface="Verdana"/>
                <a:sym typeface="Verdana"/>
              </a:rPr>
              <a:t>d</a:t>
            </a:r>
            <a:r>
              <a:rPr lang="en-US" b="1" dirty="0" err="1">
                <a:latin typeface="Verdana"/>
                <a:ea typeface="Verdana"/>
                <a:cs typeface="Verdana"/>
                <a:sym typeface="Verdana"/>
              </a:rPr>
              <a:t>ealt</a:t>
            </a:r>
            <a:r>
              <a:rPr lang="en" b="1" dirty="0">
                <a:latin typeface="Verdana"/>
                <a:ea typeface="Verdana"/>
                <a:cs typeface="Verdana"/>
                <a:sym typeface="Verdana"/>
              </a:rPr>
              <a:t>_with_data()</a:t>
            </a:r>
            <a:endParaRPr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8" name="Shape 548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9" name="Shape 549"/>
          <p:cNvPicPr preferRelativeResize="0"/>
          <p:nvPr/>
        </p:nvPicPr>
        <p:blipFill rotWithShape="1">
          <a:blip r:embed="rId4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Shape 5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" name="Shape 551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Shape 552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Shape 553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82104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Conclusion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5" name="Shape 555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56" name="Shape 5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Shape 557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46600" cy="33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 b="1">
                <a:latin typeface="Verdana"/>
                <a:ea typeface="Verdana"/>
                <a:cs typeface="Verdana"/>
                <a:sym typeface="Verdana"/>
              </a:rPr>
              <a:t>Surprise, Surprise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 b="1">
                <a:latin typeface="Verdana"/>
                <a:ea typeface="Verdana"/>
                <a:cs typeface="Verdana"/>
                <a:sym typeface="Verdana"/>
              </a:rPr>
              <a:t>Predicting If I like  a song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3" name="Shape 563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4" name="Shape 564"/>
          <p:cNvPicPr preferRelativeResize="0"/>
          <p:nvPr/>
        </p:nvPicPr>
        <p:blipFill rotWithShape="1">
          <a:blip r:embed="rId3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Shape 566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Shape 567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8" name="Shape 568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82104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Appendix 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9" name="Shape 569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0" name="Shape 570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1" name="Shape 5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Shape 572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8" name="Shape 578"/>
          <p:cNvPicPr preferRelativeResize="0"/>
          <p:nvPr/>
        </p:nvPicPr>
        <p:blipFill rotWithShape="1">
          <a:blip r:embed="rId3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Shape 5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0" name="Shape 580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" name="Shape 581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2" name="Shape 582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82104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Emo (#ForMP)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3" name="Shape 583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4" name="Shape 584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85" name="Shape 5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Shape 586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7" name="Shape 5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0775" y="2811300"/>
            <a:ext cx="5719500" cy="19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Shape 5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0050" y="865575"/>
            <a:ext cx="4909037" cy="19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Shape 90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Shape 91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52005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Data Gathering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Shape 94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 txBox="1"/>
          <p:nvPr/>
        </p:nvSpPr>
        <p:spPr>
          <a:xfrm>
            <a:off x="534575" y="1980425"/>
            <a:ext cx="20085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14D65C"/>
                </a:solidFill>
                <a:latin typeface="Verdana"/>
                <a:ea typeface="Verdana"/>
                <a:cs typeface="Verdana"/>
                <a:sym typeface="Verdana"/>
              </a:rPr>
              <a:t>RecSys Challenge</a:t>
            </a:r>
            <a:endParaRPr sz="2400" b="1">
              <a:solidFill>
                <a:srgbClr val="14D65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864275" y="2808625"/>
            <a:ext cx="13491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(Million</a:t>
            </a:r>
            <a:r>
              <a:rPr lang="en" sz="1200" b="1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12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Playlist Data Set)</a:t>
            </a:r>
            <a:endParaRPr sz="120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2213513" y="3042335"/>
            <a:ext cx="12111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Download JSON files 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2543075" y="2329625"/>
            <a:ext cx="552000" cy="31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Shape 101"/>
          <p:cNvSpPr txBox="1"/>
          <p:nvPr/>
        </p:nvSpPr>
        <p:spPr>
          <a:xfrm>
            <a:off x="3915025" y="1241088"/>
            <a:ext cx="1349100" cy="8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Save transformed CSV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3915025" y="3016985"/>
            <a:ext cx="13491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Connect to DropBox API 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5734975" y="2989075"/>
            <a:ext cx="12111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Connect to Spotify API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5524300" y="1132035"/>
            <a:ext cx="1497000" cy="1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Get Track Metrics, Album and Artist Features 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0450" y="2020175"/>
            <a:ext cx="931800" cy="9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/>
          <p:nvPr/>
        </p:nvSpPr>
        <p:spPr>
          <a:xfrm>
            <a:off x="4243025" y="2534188"/>
            <a:ext cx="552000" cy="31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 rot="10800000">
            <a:off x="4243025" y="2127050"/>
            <a:ext cx="552000" cy="31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9625" y="1962938"/>
            <a:ext cx="1046275" cy="10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/>
          <p:nvPr/>
        </p:nvSpPr>
        <p:spPr>
          <a:xfrm>
            <a:off x="6064513" y="2533200"/>
            <a:ext cx="552000" cy="31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 rot="10800000">
            <a:off x="6064513" y="2126063"/>
            <a:ext cx="552000" cy="31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8">
            <a:alphaModFix/>
          </a:blip>
          <a:srcRect l="20525" t="22969" r="21063" b="27772"/>
          <a:stretch/>
        </p:blipFill>
        <p:spPr>
          <a:xfrm>
            <a:off x="7000875" y="2205274"/>
            <a:ext cx="1594359" cy="5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7563025" y="2577575"/>
            <a:ext cx="10464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WEB API</a:t>
            </a:r>
            <a:endParaRPr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Shape 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625" y="1227575"/>
            <a:ext cx="7176750" cy="31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5" name="Shape 595"/>
          <p:cNvPicPr preferRelativeResize="0"/>
          <p:nvPr/>
        </p:nvPicPr>
        <p:blipFill rotWithShape="1">
          <a:blip r:embed="rId4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Shape 5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7" name="Shape 597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8" name="Shape 598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9" name="Shape 599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82104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Top 90s Emo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0" name="Shape 600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1" name="Shape 601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2" name="Shape 6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6161650" y="4193850"/>
            <a:ext cx="222300" cy="270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Shape 605"/>
          <p:cNvSpPr txBox="1"/>
          <p:nvPr/>
        </p:nvSpPr>
        <p:spPr>
          <a:xfrm>
            <a:off x="5148550" y="4411400"/>
            <a:ext cx="2248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MP’s contribution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1" name="Shape 611"/>
          <p:cNvPicPr preferRelativeResize="0"/>
          <p:nvPr/>
        </p:nvPicPr>
        <p:blipFill rotWithShape="1">
          <a:blip r:embed="rId3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Shape 6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3" name="Shape 613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Shape 614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Shape 615"/>
          <p:cNvSpPr txBox="1">
            <a:spLocks noGrp="1"/>
          </p:cNvSpPr>
          <p:nvPr>
            <p:ph type="title"/>
          </p:nvPr>
        </p:nvSpPr>
        <p:spPr>
          <a:xfrm>
            <a:off x="0" y="198163"/>
            <a:ext cx="82104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Predicting If I like a song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Verdana"/>
              <a:buChar char="●"/>
            </a:pPr>
            <a:r>
              <a:rPr lang="en" sz="1400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Red( Songs I Dislike) , Blue( Songs I Like)</a:t>
            </a:r>
            <a:endParaRPr sz="1400"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7" name="Shape 617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8" name="Shape 6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Shape 619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0" name="Shape 6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525" y="2724337"/>
            <a:ext cx="2665950" cy="20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Shape 6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1400" y="2755700"/>
            <a:ext cx="2745175" cy="204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Shape 6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0525" y="1019125"/>
            <a:ext cx="2807949" cy="16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Shape 6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64900" y="1108250"/>
            <a:ext cx="2921225" cy="15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Shape 6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86125" y="991701"/>
            <a:ext cx="2853075" cy="16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Shape 6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38523" y="2800783"/>
            <a:ext cx="2772282" cy="1897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46600" cy="33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31" name="Shape 631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2" name="Shape 632"/>
          <p:cNvPicPr preferRelativeResize="0"/>
          <p:nvPr/>
        </p:nvPicPr>
        <p:blipFill rotWithShape="1">
          <a:blip r:embed="rId3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4" name="Shape 634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Shape 635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6" name="Shape 636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82104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Logistic Regression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7" name="Shape 637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8" name="Shape 638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9" name="Shape 6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Shape 640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1" name="Shape 6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225" y="1030725"/>
            <a:ext cx="5543476" cy="3642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87" y="865325"/>
            <a:ext cx="7870427" cy="383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4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Shape 120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Shape 121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52005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ER Diagram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" name="Shape 124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5" name="Shape 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87425" y="2774108"/>
            <a:ext cx="85206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666666"/>
                </a:solidFill>
              </a:rPr>
              <a:t>After filtering by tracks that are in less than 5 playlists</a:t>
            </a:r>
            <a:endParaRPr sz="1400" b="1">
              <a:solidFill>
                <a:srgbClr val="666666"/>
              </a:solidFill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Shape 135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Shape 136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52005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Summary Statistics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" name="Shape 139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0" name="Shape 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3412" y="105729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43367" y="105729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3321" y="105729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63275" y="105729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857538" y="2020906"/>
            <a:ext cx="14661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D65C"/>
                </a:solidFill>
              </a:rPr>
              <a:t>98,000</a:t>
            </a:r>
            <a:endParaRPr sz="1800">
              <a:solidFill>
                <a:srgbClr val="14D65C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D65C"/>
                </a:solidFill>
              </a:rPr>
              <a:t>Playlists</a:t>
            </a:r>
            <a:endParaRPr sz="1800">
              <a:solidFill>
                <a:srgbClr val="14D65C"/>
              </a:solidFill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2867496" y="2020906"/>
            <a:ext cx="14661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D65C"/>
                </a:solidFill>
              </a:rPr>
              <a:t>674,702</a:t>
            </a:r>
            <a:endParaRPr sz="1800">
              <a:solidFill>
                <a:srgbClr val="14D65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D65C"/>
                </a:solidFill>
              </a:rPr>
              <a:t>Tracks</a:t>
            </a:r>
            <a:endParaRPr sz="1800">
              <a:solidFill>
                <a:srgbClr val="14D65C"/>
              </a:solidFill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4877454" y="2020906"/>
            <a:ext cx="14661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D65C"/>
                </a:solidFill>
              </a:rPr>
              <a:t>269,034</a:t>
            </a:r>
            <a:endParaRPr sz="1800">
              <a:solidFill>
                <a:srgbClr val="14D65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D65C"/>
                </a:solidFill>
              </a:rPr>
              <a:t>Albums</a:t>
            </a:r>
            <a:endParaRPr sz="1800">
              <a:solidFill>
                <a:srgbClr val="14D65C"/>
              </a:solidFill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6887413" y="2020906"/>
            <a:ext cx="14661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D65C"/>
                </a:solidFill>
              </a:rPr>
              <a:t>109,116</a:t>
            </a:r>
            <a:endParaRPr sz="1800">
              <a:solidFill>
                <a:srgbClr val="14D65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D65C"/>
                </a:solidFill>
              </a:rPr>
              <a:t>Artists</a:t>
            </a:r>
            <a:endParaRPr sz="1800">
              <a:solidFill>
                <a:srgbClr val="14D65C"/>
              </a:solidFill>
            </a:endParaRPr>
          </a:p>
        </p:txBody>
      </p:sp>
      <p:cxnSp>
        <p:nvCxnSpPr>
          <p:cNvPr id="150" name="Shape 150"/>
          <p:cNvCxnSpPr/>
          <p:nvPr/>
        </p:nvCxnSpPr>
        <p:spPr>
          <a:xfrm>
            <a:off x="4877450" y="2994400"/>
            <a:ext cx="351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Shape 151"/>
          <p:cNvSpPr/>
          <p:nvPr/>
        </p:nvSpPr>
        <p:spPr>
          <a:xfrm>
            <a:off x="8353525" y="2958100"/>
            <a:ext cx="72600" cy="72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857538" y="3257019"/>
            <a:ext cx="14661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D65C"/>
                </a:solidFill>
              </a:rPr>
              <a:t>97,539</a:t>
            </a:r>
            <a:endParaRPr sz="1800">
              <a:solidFill>
                <a:srgbClr val="14D65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D65C"/>
                </a:solidFill>
              </a:rPr>
              <a:t>Playlists</a:t>
            </a:r>
            <a:endParaRPr sz="1800">
              <a:solidFill>
                <a:srgbClr val="14D65C"/>
              </a:solidFill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2867496" y="3257019"/>
            <a:ext cx="14661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D65C"/>
                </a:solidFill>
              </a:rPr>
              <a:t>111,469</a:t>
            </a:r>
            <a:endParaRPr sz="1800">
              <a:solidFill>
                <a:srgbClr val="14D65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D65C"/>
                </a:solidFill>
              </a:rPr>
              <a:t>Tracks</a:t>
            </a:r>
            <a:endParaRPr sz="1800">
              <a:solidFill>
                <a:srgbClr val="14D65C"/>
              </a:solidFill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4877454" y="3239544"/>
            <a:ext cx="14661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D65C"/>
                </a:solidFill>
              </a:rPr>
              <a:t>50,956</a:t>
            </a:r>
            <a:endParaRPr sz="1800">
              <a:solidFill>
                <a:srgbClr val="14D65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D65C"/>
                </a:solidFill>
              </a:rPr>
              <a:t>Albums</a:t>
            </a:r>
            <a:endParaRPr sz="1800">
              <a:solidFill>
                <a:srgbClr val="14D65C"/>
              </a:solidFill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6887388" y="3239544"/>
            <a:ext cx="14661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D65C"/>
                </a:solidFill>
              </a:rPr>
              <a:t>20,089</a:t>
            </a:r>
            <a:endParaRPr sz="1800">
              <a:solidFill>
                <a:srgbClr val="14D65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D65C"/>
                </a:solidFill>
              </a:rPr>
              <a:t>Artists</a:t>
            </a:r>
            <a:endParaRPr sz="1800">
              <a:solidFill>
                <a:srgbClr val="14D65C"/>
              </a:solidFill>
            </a:endParaRPr>
          </a:p>
        </p:txBody>
      </p:sp>
      <p:grpSp>
        <p:nvGrpSpPr>
          <p:cNvPr id="156" name="Shape 156"/>
          <p:cNvGrpSpPr/>
          <p:nvPr/>
        </p:nvGrpSpPr>
        <p:grpSpPr>
          <a:xfrm>
            <a:off x="2323650" y="4194200"/>
            <a:ext cx="5386200" cy="561600"/>
            <a:chOff x="2481975" y="4194200"/>
            <a:chExt cx="5386200" cy="561600"/>
          </a:xfrm>
        </p:grpSpPr>
        <p:sp>
          <p:nvSpPr>
            <p:cNvPr id="157" name="Shape 157"/>
            <p:cNvSpPr txBox="1"/>
            <p:nvPr/>
          </p:nvSpPr>
          <p:spPr>
            <a:xfrm>
              <a:off x="2481975" y="4194200"/>
              <a:ext cx="5386200" cy="5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666666"/>
                  </a:solidFill>
                </a:rPr>
                <a:t>674,702       111,469 Tracks</a:t>
              </a:r>
              <a:endParaRPr sz="3000">
                <a:solidFill>
                  <a:srgbClr val="666666"/>
                </a:solidFill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4333600" y="4318538"/>
              <a:ext cx="552000" cy="312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20" y="865575"/>
            <a:ext cx="6062855" cy="39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4">
            <a:alphaModFix/>
          </a:blip>
          <a:srcRect l="25786" t="8697" r="25786" b="26686"/>
          <a:stretch/>
        </p:blipFill>
        <p:spPr>
          <a:xfrm>
            <a:off x="7114032" y="1682496"/>
            <a:ext cx="1773937" cy="177393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5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Shape 168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Shape 169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52005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Top Artists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2" name="Shape 172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3" name="Shape 1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 l="2543"/>
          <a:stretch/>
        </p:blipFill>
        <p:spPr>
          <a:xfrm>
            <a:off x="274320" y="868680"/>
            <a:ext cx="6062470" cy="391363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4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Shape 183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Shape 184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52005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Top Tracks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7" name="Shape 187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8" name="Shape 1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5375" y="1684975"/>
            <a:ext cx="1773550" cy="17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Shape 198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Shape 199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82104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Most Common Words in Rock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Shape 202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3" name="Shape 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400" y="1017975"/>
            <a:ext cx="7081765" cy="3680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/>
        </p:nvSpPr>
        <p:spPr>
          <a:xfrm>
            <a:off x="5414200" y="346850"/>
            <a:ext cx="17172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 r="7166"/>
          <a:stretch/>
        </p:blipFill>
        <p:spPr>
          <a:xfrm>
            <a:off x="8031050" y="268175"/>
            <a:ext cx="1046275" cy="4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29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Shape 213"/>
          <p:cNvCxnSpPr/>
          <p:nvPr/>
        </p:nvCxnSpPr>
        <p:spPr>
          <a:xfrm>
            <a:off x="0" y="303975"/>
            <a:ext cx="79689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Shape 214"/>
          <p:cNvCxnSpPr/>
          <p:nvPr/>
        </p:nvCxnSpPr>
        <p:spPr>
          <a:xfrm>
            <a:off x="7957975" y="292900"/>
            <a:ext cx="0" cy="19680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0" y="303975"/>
            <a:ext cx="82104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03030"/>
                </a:solidFill>
                <a:latin typeface="Verdana"/>
                <a:ea typeface="Verdana"/>
                <a:cs typeface="Verdana"/>
                <a:sym typeface="Verdana"/>
              </a:rPr>
              <a:t>Most Common Words in Hip-Hop</a:t>
            </a:r>
            <a:endParaRPr b="1">
              <a:solidFill>
                <a:srgbClr val="30303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031050" y="457050"/>
            <a:ext cx="43800" cy="43800"/>
          </a:xfrm>
          <a:prstGeom prst="ellipse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7" name="Shape 217"/>
          <p:cNvCxnSpPr/>
          <p:nvPr/>
        </p:nvCxnSpPr>
        <p:spPr>
          <a:xfrm>
            <a:off x="7943650" y="478950"/>
            <a:ext cx="117000" cy="0"/>
          </a:xfrm>
          <a:prstGeom prst="straightConnector1">
            <a:avLst/>
          </a:prstGeom>
          <a:noFill/>
          <a:ln w="28575" cap="flat" cmpd="sng">
            <a:solidFill>
              <a:srgbClr val="14D65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" name="Shape 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850606"/>
            <a:ext cx="9144000" cy="29289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/>
          <p:nvPr/>
        </p:nvSpPr>
        <p:spPr>
          <a:xfrm>
            <a:off x="0" y="4850600"/>
            <a:ext cx="9144000" cy="43800"/>
          </a:xfrm>
          <a:prstGeom prst="rect">
            <a:avLst/>
          </a:prstGeom>
          <a:solidFill>
            <a:srgbClr val="14D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400" y="1017975"/>
            <a:ext cx="7081765" cy="368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9800" y="1436325"/>
            <a:ext cx="1457625" cy="6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0225" y="3121675"/>
            <a:ext cx="664225" cy="23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5225" y="2128925"/>
            <a:ext cx="363850" cy="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/>
          <p:nvPr/>
        </p:nvSpPr>
        <p:spPr>
          <a:xfrm>
            <a:off x="3406275" y="3184900"/>
            <a:ext cx="1302900" cy="5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3524600" y="3592775"/>
            <a:ext cx="1302900" cy="5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3333000" y="3523775"/>
            <a:ext cx="1302900" cy="5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3167850" y="3310000"/>
            <a:ext cx="1541400" cy="29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3524600" y="3922650"/>
            <a:ext cx="318600" cy="19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3000" y="3258250"/>
            <a:ext cx="1494500" cy="82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>
            <a:off x="1731250" y="1626500"/>
            <a:ext cx="993900" cy="38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1336975" y="1610750"/>
            <a:ext cx="612300" cy="30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1325" y="1566750"/>
            <a:ext cx="993750" cy="50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1008</Words>
  <Application>Microsoft Office PowerPoint</Application>
  <PresentationFormat>On-screen Show (16:9)</PresentationFormat>
  <Paragraphs>193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Oswald</vt:lpstr>
      <vt:lpstr>Arial</vt:lpstr>
      <vt:lpstr>Verdana</vt:lpstr>
      <vt:lpstr>Comic Sans MS</vt:lpstr>
      <vt:lpstr>Simple Light</vt:lpstr>
      <vt:lpstr>PowerPoint Presentation</vt:lpstr>
      <vt:lpstr>Agenda</vt:lpstr>
      <vt:lpstr>Data Gathering</vt:lpstr>
      <vt:lpstr>ER Diagram</vt:lpstr>
      <vt:lpstr>After filtering by tracks that are in less than 5 playlists</vt:lpstr>
      <vt:lpstr>Top Artists</vt:lpstr>
      <vt:lpstr>Top Tracks</vt:lpstr>
      <vt:lpstr>Most Common Words in Rock</vt:lpstr>
      <vt:lpstr>Most Common Words in Hip-Hop</vt:lpstr>
      <vt:lpstr>Most Common Words in Hip-Hop</vt:lpstr>
      <vt:lpstr>Most Common Words in Country</vt:lpstr>
      <vt:lpstr>Evolution of Genre Popularity</vt:lpstr>
      <vt:lpstr>Song Length by Genre</vt:lpstr>
      <vt:lpstr>Average Song Length Over Time</vt:lpstr>
      <vt:lpstr>Breakdown of Song Attributes</vt:lpstr>
      <vt:lpstr>Measuring Genres on Song Attributes</vt:lpstr>
      <vt:lpstr>Measuring Artists on Song Attributes</vt:lpstr>
      <vt:lpstr>Correlation of Song Metrics</vt:lpstr>
      <vt:lpstr>Artist Discovery</vt:lpstr>
      <vt:lpstr>Top Songs by Decade</vt:lpstr>
      <vt:lpstr>Top Songs from the 80s</vt:lpstr>
      <vt:lpstr>Top Songs from the 80s</vt:lpstr>
      <vt:lpstr>Top Songs from the 90s</vt:lpstr>
      <vt:lpstr>Top Songs from the 90s</vt:lpstr>
      <vt:lpstr>Top Songs from the 2000s</vt:lpstr>
      <vt:lpstr>Top Songs from the 2000s</vt:lpstr>
      <vt:lpstr>Conclusion</vt:lpstr>
      <vt:lpstr>Appendix </vt:lpstr>
      <vt:lpstr>Emo (#ForMP)</vt:lpstr>
      <vt:lpstr>Top 90s Emo</vt:lpstr>
      <vt:lpstr>Predicting If I like a song Red( Songs I Dislike) , Blue( Songs I Like)</vt:lpstr>
      <vt:lpstr>Logistic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nirmal</cp:lastModifiedBy>
  <cp:revision>1</cp:revision>
  <dcterms:modified xsi:type="dcterms:W3CDTF">2018-06-27T20:33:01Z</dcterms:modified>
</cp:coreProperties>
</file>